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roduct Sans Medium" panose="020B0503030502040203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77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Chillax.A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ansyuh06/Chillax.AI-AI-Based-ID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9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Chillax.AI</a:t>
            </a:r>
            <a:endParaRPr lang="en-US" sz="4450" dirty="0">
              <a:latin typeface="Product Sans Medium" panose="020B050303050204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84796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Stop Stressing, Start Understanding</a:t>
            </a:r>
            <a:endParaRPr lang="en-US" sz="6150" dirty="0">
              <a:latin typeface="Product Sans Medium" panose="020B050303050204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3181" y="4056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Your offline, AI-powered code companion for untangling legacy systems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6103739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44783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38722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ET Gen AI Hackathon — Open Novel Innovation Category | Built for Hackathons 🚀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1F9CD38-0C27-4D7F-659C-DE7D483B88FB}"/>
              </a:ext>
            </a:extLst>
          </p:cNvPr>
          <p:cNvSpPr/>
          <p:nvPr/>
        </p:nvSpPr>
        <p:spPr>
          <a:xfrm>
            <a:off x="992572" y="4971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Team: </a:t>
            </a:r>
            <a:r>
              <a:rPr lang="en-IN" b="1" dirty="0">
                <a:latin typeface="Product Sans Medium" panose="020B0503030502040203" pitchFamily="34" charset="0"/>
              </a:rPr>
              <a:t>"</a:t>
            </a:r>
            <a:r>
              <a:rPr lang="en-IN" b="1" dirty="0" err="1">
                <a:latin typeface="Product Sans Medium" panose="020B0503030502040203" pitchFamily="34" charset="0"/>
              </a:rPr>
              <a:t>Pro"crastinators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8340CE2-2F60-2899-6331-C732D091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05" y="7479472"/>
            <a:ext cx="3543795" cy="619211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54" y="2120443"/>
            <a:ext cx="2629951" cy="2629951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706" y="2104550"/>
            <a:ext cx="2604790" cy="260479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1732" y="1129273"/>
            <a:ext cx="3799165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3800" dirty="0">
              <a:latin typeface="Product Sans Medium" panose="020B050303050204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1732" y="1788673"/>
            <a:ext cx="13566696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Developers are drowning in code they didn't write.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15941" y="3191232"/>
            <a:ext cx="186904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10:1</a:t>
            </a:r>
            <a:endParaRPr lang="en-US" sz="2400" dirty="0">
              <a:latin typeface="Product Sans Medium" panose="020B050303050204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52369" y="4815052"/>
            <a:ext cx="279618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Reading vs Writing Code Ratio</a:t>
            </a:r>
            <a:endParaRPr lang="en-US" sz="1450" dirty="0">
              <a:latin typeface="Product Sans Medium" panose="020B050303050204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1732" y="5072858"/>
            <a:ext cx="4437459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Source: Robert C. Martin, Clean Code</a:t>
            </a:r>
            <a:endParaRPr lang="en-US" sz="1150" dirty="0">
              <a:latin typeface="Product Sans Medium" panose="020B050303050204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8892" y="3191232"/>
            <a:ext cx="1712615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1–3 Months</a:t>
            </a:r>
            <a:endParaRPr lang="en-US" sz="2400" dirty="0">
              <a:latin typeface="Product Sans Medium" panose="020B050303050204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64543" y="4816328"/>
            <a:ext cx="290119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Time for First 3 Meaningful PRs</a:t>
            </a:r>
            <a:endParaRPr lang="en-US" sz="1450" dirty="0">
              <a:latin typeface="Product Sans Medium" panose="020B050303050204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096410" y="5067940"/>
            <a:ext cx="4437459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54% of engineering leaders confirm this (Source: Cortex.io, 2024)</a:t>
            </a:r>
            <a:endParaRPr lang="en-US" sz="1150" dirty="0">
              <a:latin typeface="Product Sans Medium" panose="020B050303050204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945178" y="3191232"/>
            <a:ext cx="1869043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76%</a:t>
            </a:r>
            <a:endParaRPr lang="en-US" sz="2950" dirty="0">
              <a:latin typeface="Product Sans Medium" panose="020B0503030502040203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537" y="2073652"/>
            <a:ext cx="2590324" cy="25903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73797" y="4816328"/>
            <a:ext cx="301204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Developers Using Cloud AI Tools</a:t>
            </a:r>
            <a:endParaRPr lang="en-US" sz="1450" dirty="0">
              <a:latin typeface="Product Sans Medium" panose="020B050303050204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1089" y="5047765"/>
            <a:ext cx="4437459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That send proprietary code to external servers (Source: Sourcegraph, 2024)</a:t>
            </a:r>
            <a:endParaRPr lang="en-US" sz="1150" dirty="0">
              <a:latin typeface="Product Sans Medium" panose="020B0503030502040203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31852" y="5517475"/>
            <a:ext cx="2279452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The Gap</a:t>
            </a:r>
            <a:endParaRPr lang="en-US" sz="2400" dirty="0">
              <a:latin typeface="Product Sans Medium" panose="020B0503030502040203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31852" y="5955030"/>
            <a:ext cx="13566696" cy="619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Existing AI tools like GitHub Copilot and ChatGPT require sending proprietary code to external servers — 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unacceptable for enterprises in finance, healthcare, and defense.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31793" y="6537796"/>
            <a:ext cx="13338810" cy="51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44% of organizations experienced a cloud data breach in 2024, costing an average of $4.88M per breach — </a:t>
            </a:r>
          </a:p>
          <a:p>
            <a:pPr algn="l"/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   Source: IBM/Forbes, 2024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531793" y="7378030"/>
            <a:ext cx="13566696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Tools exist to help developers write faster, but nothing helps them </a:t>
            </a: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understand existing code at a system level</a:t>
            </a: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>
              <a:latin typeface="Product Sans Medium" panose="020B050303050204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655082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4200" dirty="0">
              <a:latin typeface="Product Sans Medium" panose="020B050303050204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1999" y="1631871"/>
            <a:ext cx="7640003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 standalone desktop IDE combining visual mapping, offline AI, and execution visualization.</a:t>
            </a:r>
            <a:endParaRPr lang="en-US" sz="1650" dirty="0">
              <a:latin typeface="Product Sans Medium" panose="020B050303050204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1999" y="2530435"/>
            <a:ext cx="3718203" cy="2755106"/>
          </a:xfrm>
          <a:prstGeom prst="roundRect">
            <a:avLst>
              <a:gd name="adj" fmla="val 32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74408" y="2752844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692" y="2930009"/>
            <a:ext cx="290036" cy="2900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4408" y="3600926"/>
            <a:ext cx="28009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Interactive Code Map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74408" y="4058722"/>
            <a:ext cx="3273385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Visual graph showing all modules, functions, classes, and their relationships</a:t>
            </a:r>
            <a:endParaRPr lang="en-US" sz="1650" dirty="0">
              <a:latin typeface="Product Sans Medium" panose="020B0503030502040203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73679" y="2530435"/>
            <a:ext cx="3718322" cy="2755106"/>
          </a:xfrm>
          <a:prstGeom prst="roundRect">
            <a:avLst>
              <a:gd name="adj" fmla="val 32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96088" y="2752844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372" y="2930009"/>
            <a:ext cx="290036" cy="2900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96088" y="360092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Offline AI Assistant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896088" y="4058722"/>
            <a:ext cx="3273504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LLaMA 3 running locally explains code in plain English with full context</a:t>
            </a:r>
            <a:endParaRPr lang="en-US" sz="1650" dirty="0">
              <a:latin typeface="Product Sans Medium" panose="020B0503030502040203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51999" y="5489019"/>
            <a:ext cx="7640003" cy="2085499"/>
          </a:xfrm>
          <a:prstGeom prst="roundRect">
            <a:avLst>
              <a:gd name="adj" fmla="val 43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74408" y="5711428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692" y="5888593"/>
            <a:ext cx="290036" cy="2900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4408" y="655951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Execution Visualizer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74408" y="7017306"/>
            <a:ext cx="71951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Animated walkthrough showing code flow with playback controls</a:t>
            </a:r>
            <a:endParaRPr lang="en-US" sz="1650" dirty="0">
              <a:latin typeface="Product Sans Medium" panose="020B050303050204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378" y="863560"/>
            <a:ext cx="3903345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4200" dirty="0">
              <a:latin typeface="Product Sans Medium" panose="020B050303050204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6378" y="1619845"/>
            <a:ext cx="331827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Visual Graph Theory</a:t>
            </a:r>
            <a:r>
              <a:rPr lang="en-US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 + </a:t>
            </a:r>
            <a:r>
              <a:rPr lang="en-US" b="1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GenAI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6378" y="2019895"/>
            <a:ext cx="6578441" cy="849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Unlike chatbots that just output text, </a:t>
            </a: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Chillax.AI combines visual mapping with AI comprehension</a:t>
            </a: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— we show code execution visually.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702173" y="2019895"/>
            <a:ext cx="6803231" cy="1851184"/>
          </a:xfrm>
          <a:prstGeom prst="roundRect">
            <a:avLst>
              <a:gd name="adj" fmla="val 843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858264" y="2151697"/>
            <a:ext cx="296084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Privacy-First Architecture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58263" y="2579266"/>
            <a:ext cx="6491049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All code analysis and AI processing happens </a:t>
            </a:r>
            <a:r>
              <a:rPr lang="en-US" b="1" dirty="0">
                <a:solidFill>
                  <a:srgbClr val="FFFFFF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100% offline</a:t>
            </a:r>
            <a:r>
              <a:rPr lang="en-US" dirty="0">
                <a:solidFill>
                  <a:srgbClr val="FFFFFF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on the developer's local machine.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58264" y="3163159"/>
            <a:ext cx="6491049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Zero data leaves the machine. No cloud dependencies.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No proprietary code exposed.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8" y="2966323"/>
            <a:ext cx="780574" cy="9367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34346" y="3122414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Load Codebase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34346" y="3430667"/>
            <a:ext cx="12649676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Point to any Python project folder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78" y="3903107"/>
            <a:ext cx="780574" cy="93678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34346" y="4059198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Analyze Structure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434346" y="4367451"/>
            <a:ext cx="12649676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AST parser builds a Knowledge Graph of all functions, classes, and call chains in seconds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8" y="4839891"/>
            <a:ext cx="780574" cy="9367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34346" y="4995982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Ask Questions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434346" y="5304234"/>
            <a:ext cx="12649676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Local LLM answers with full architectural context — no internet needed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78" y="5776674"/>
            <a:ext cx="780574" cy="93678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434346" y="5932765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Understand Visually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434346" y="6241018"/>
            <a:ext cx="12649676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Interactive code map + animated execution flow — not just text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160C3C-BBE7-1B87-8266-BB002E7B1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609" y="7551066"/>
            <a:ext cx="3543795" cy="619211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478284" y="7451292"/>
            <a:ext cx="13537644" cy="531733"/>
          </a:xfrm>
          <a:prstGeom prst="roundRect">
            <a:avLst>
              <a:gd name="adj" fmla="val 12333"/>
            </a:avLst>
          </a:prstGeom>
          <a:solidFill>
            <a:srgbClr val="C7C9EA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93" y="7551929"/>
            <a:ext cx="377707" cy="30212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85609" y="7597619"/>
            <a:ext cx="12874228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AI-using developers reach their 10th PR in 49 days vs 91 days without AI (Source: DX, 2025)</a:t>
            </a:r>
            <a:endParaRPr lang="en-US" dirty="0">
              <a:latin typeface="Product Sans Medium" panose="020B050303050204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278" y="399336"/>
            <a:ext cx="4026575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4200" dirty="0">
              <a:latin typeface="Product Sans Medium" panose="020B050303050204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8278" y="1026378"/>
            <a:ext cx="420600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Three-Layer Neuro-Symbolic Approach</a:t>
            </a:r>
            <a:endParaRPr lang="en-US" sz="2800" dirty="0">
              <a:latin typeface="Product Sans Medium" panose="020B050303050204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8" y="1301948"/>
            <a:ext cx="13613844" cy="62303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0470" y="2145976"/>
            <a:ext cx="3011519" cy="376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GenAI + Viz</a:t>
            </a:r>
            <a:endParaRPr lang="en-US" sz="2350" dirty="0">
              <a:latin typeface="Product Sans Medium" panose="020B050303050204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80470" y="2629493"/>
            <a:ext cx="3319363" cy="49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Generate explanations and interactive visualizations</a:t>
            </a:r>
            <a:endParaRPr lang="en-US" sz="1850" dirty="0">
              <a:latin typeface="Product Sans Medium" panose="020B050303050204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0381" y="4193809"/>
            <a:ext cx="3011518" cy="376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Knowledge Graph</a:t>
            </a:r>
            <a:endParaRPr lang="en-US" sz="2350" dirty="0">
              <a:latin typeface="Product Sans Medium" panose="020B050303050204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0228" y="4677325"/>
            <a:ext cx="3051672" cy="49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Represent relations and feed graph to GenAI</a:t>
            </a:r>
            <a:endParaRPr lang="en-US" sz="1850" dirty="0">
              <a:latin typeface="Product Sans Medium" panose="020B050303050204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80470" y="5251186"/>
            <a:ext cx="3011519" cy="376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Symbolic Analysis</a:t>
            </a:r>
            <a:endParaRPr lang="en-US" sz="2350" dirty="0">
              <a:latin typeface="Product Sans Medium" panose="020B050303050204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80470" y="5734703"/>
            <a:ext cx="3319363" cy="493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Parse code into AST and extract semantics</a:t>
            </a:r>
            <a:endParaRPr lang="en-US" sz="1850" dirty="0">
              <a:latin typeface="Product Sans Medium" panose="020B050303050204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08278" y="7671673"/>
            <a:ext cx="14085569" cy="475655"/>
          </a:xfrm>
          <a:prstGeom prst="roundRect">
            <a:avLst>
              <a:gd name="adj" fmla="val 12824"/>
            </a:avLst>
          </a:prstGeom>
          <a:solidFill>
            <a:srgbClr val="C7C9E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" y="7835860"/>
            <a:ext cx="181451" cy="1451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80003" y="7850375"/>
            <a:ext cx="1299698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Tech Stack: Electron, React 18, Vite, Monaco Editor, FastAPI, Python AST, Ollama, React Flow, Custom dark theme CSS</a:t>
            </a:r>
            <a:endParaRPr lang="en-US" dirty="0">
              <a:latin typeface="Product Sans Medium" panose="020B050303050204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677942"/>
            <a:ext cx="540531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Validation Strategy</a:t>
            </a:r>
            <a:endParaRPr lang="en-US" sz="4200" dirty="0">
              <a:latin typeface="Product Sans Medium" panose="020B050303050204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6642" y="1548646"/>
            <a:ext cx="1311711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Three complementary approaches to prove effectiveness.</a:t>
            </a:r>
            <a:endParaRPr lang="en-US" sz="2800" dirty="0">
              <a:latin typeface="Product Sans Medium" panose="020B050303050204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6642" y="2335411"/>
            <a:ext cx="486370" cy="48637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37664" y="2375892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>
              <a:latin typeface="Product Sans Medium" panose="020B050303050204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49110" y="2409706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Accuracy Testing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49110" y="2871073"/>
            <a:ext cx="3508177" cy="1688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Compare AI-generated explanations against ground-truth AST dependency graphs. </a:t>
            </a:r>
            <a:r>
              <a:rPr lang="en-US" sz="17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Target: 90%+ correctness match with AST ground truth</a:t>
            </a:r>
            <a:endParaRPr lang="en-US" sz="1700" dirty="0">
              <a:latin typeface="Product Sans Medium" panose="020B0503030502040203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4818" y="2335411"/>
            <a:ext cx="486370" cy="48637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95840" y="2375892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>
              <a:latin typeface="Product Sans Medium" panose="020B050303050204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07286" y="2409706"/>
            <a:ext cx="3508177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Performance Benchmarking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907286" y="3208853"/>
            <a:ext cx="3508177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Measure inference latency. </a:t>
            </a:r>
            <a:r>
              <a:rPr lang="en-US" sz="17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Target: sub-5-second responses on standard 8GB RAM laptops</a:t>
            </a:r>
            <a:endParaRPr lang="en-US" sz="1700" dirty="0">
              <a:latin typeface="Product Sans Medium" panose="020B050303050204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72995" y="2335411"/>
            <a:ext cx="486370" cy="48637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54017" y="2375892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>
              <a:latin typeface="Product Sans Medium" panose="020B050303050204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365462" y="2409706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User Study</a:t>
            </a:r>
            <a:endParaRPr lang="en-US" sz="2100" dirty="0">
              <a:latin typeface="Product Sans Medium" panose="020B050303050204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65462" y="2871073"/>
            <a:ext cx="3508177" cy="2364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Simulated onboarding tasks measuring time-to-discovery with vs. without Chillax.AI. </a:t>
            </a:r>
            <a:r>
              <a:rPr lang="en-US" sz="17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Target: 50% faster onboarding — aligned with DX 2025 study showing AI devs reach 10th PR in 49 days vs 91 days</a:t>
            </a:r>
            <a:endParaRPr lang="en-US" sz="1700" dirty="0">
              <a:latin typeface="Product Sans Medium" panose="020B050303050204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6642" y="5544622"/>
            <a:ext cx="4324231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3400" dirty="0">
              <a:latin typeface="Product Sans Medium" panose="020B050303050204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6642" y="6394252"/>
            <a:ext cx="13117116" cy="1157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Input: User's own local source code (never uploaded anywhere)</a:t>
            </a:r>
            <a:endParaRPr lang="en-US" sz="1700" dirty="0">
              <a:latin typeface="Product Sans Medium" panose="020B0503030502040203" pitchFamily="34" charset="0"/>
            </a:endParaRP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AI Models: Open-source LLMs via Ollama (LLaMA 3, CodeLlama, Mistral)</a:t>
            </a:r>
            <a:endParaRPr lang="en-US" sz="1700" dirty="0">
              <a:latin typeface="Product Sans Medium" panose="020B0503030502040203" pitchFamily="34" charset="0"/>
            </a:endParaRP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Demo: Bundled sample e-commerce Python project — entirely self-contained, no internet required</a:t>
            </a:r>
            <a:endParaRPr lang="en-US" sz="1700" dirty="0">
              <a:latin typeface="Product Sans Medium" panose="020B050303050204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E1F8E3-0ED7-047A-61F1-B7D61D3F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333" y="7571504"/>
            <a:ext cx="3543795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475CB6-0D2E-BD16-3162-F64A2582C2B5}"/>
              </a:ext>
            </a:extLst>
          </p:cNvPr>
          <p:cNvSpPr/>
          <p:nvPr/>
        </p:nvSpPr>
        <p:spPr>
          <a:xfrm>
            <a:off x="5054868" y="1635196"/>
            <a:ext cx="4103001" cy="39105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743903"/>
            <a:ext cx="7115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Target Users &amp; Use Cases</a:t>
            </a:r>
            <a:endParaRPr lang="en-US" sz="2400" dirty="0">
              <a:latin typeface="Product Sans Medium" panose="020B050303050204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307" y="1860090"/>
            <a:ext cx="507059" cy="507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1454" y="186474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Privacy-Sensitive Industries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2549663"/>
            <a:ext cx="3402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Banking, healthcare, and defense teams working with proprietary, classified, or regulated codebases that cannot leave local machines. (44% of orgs had a cloud breach in 2024 — IBM/Forbes)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035" y="186474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1906310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Legacy System Maintainers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725838" y="2545038"/>
            <a:ext cx="3402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Engineers supporting decade-old codebases that lack documentation but power critical business operations. (54% of leaders say onboarding takes 1–3 months — Cortex.io, 2024)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190631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80760" y="201281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Computer Science Educators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44971" y="2566154"/>
            <a:ext cx="35437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Professors and TAs using visualization to teach students how complex systems actually work. (10:1 reading-to-writing ratio makes code comprehension the #1 skill gap)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58979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Use Case Scenario</a:t>
            </a:r>
            <a:endParaRPr lang="en-US" sz="2400" dirty="0">
              <a:latin typeface="Product Sans Medium" panose="020B050303050204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93790" y="639699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 developer joins a team with a massive, undocumented 10-year-old Python codebase. They open </a:t>
            </a:r>
            <a:r>
              <a:rPr lang="en-US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Chillax.AI</a:t>
            </a: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, visualize the architecture as an interactive graph, and ask "How does the payment module work?" — </a:t>
            </a:r>
            <a:r>
              <a:rPr lang="en-US" b="1" dirty="0">
                <a:solidFill>
                  <a:srgbClr val="4950BC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all without data leaving their machine</a:t>
            </a: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025DB9-27EF-10CA-B389-936C8019D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6605" y="7516254"/>
            <a:ext cx="3543795" cy="61921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E6C658-7708-0679-FDC3-BC1AD34D722A}"/>
              </a:ext>
            </a:extLst>
          </p:cNvPr>
          <p:cNvSpPr/>
          <p:nvPr/>
        </p:nvSpPr>
        <p:spPr>
          <a:xfrm>
            <a:off x="443454" y="1635196"/>
            <a:ext cx="4103001" cy="39105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C00E79-2F9A-7011-5030-BEADEAB57145}"/>
              </a:ext>
            </a:extLst>
          </p:cNvPr>
          <p:cNvSpPr/>
          <p:nvPr/>
        </p:nvSpPr>
        <p:spPr>
          <a:xfrm>
            <a:off x="9647204" y="1635196"/>
            <a:ext cx="4103001" cy="39105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917" y="857367"/>
            <a:ext cx="334113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Why Chillax.AI?</a:t>
            </a:r>
            <a:endParaRPr lang="en-US" sz="4200" dirty="0">
              <a:latin typeface="Product Sans Medium" panose="020B050303050204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98158" y="2175034"/>
            <a:ext cx="13695045" cy="1691164"/>
          </a:xfrm>
          <a:prstGeom prst="roundRect">
            <a:avLst>
              <a:gd name="adj" fmla="val 33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5778" y="2182654"/>
            <a:ext cx="13679805" cy="2793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39366" y="2237422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63127" y="2237422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GitHub Copilot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83078" y="2237422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ChatGPT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903029" y="2237422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Chillax.AI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05778" y="2461974"/>
            <a:ext cx="13679805" cy="2793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39366" y="2516743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Works Offline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063127" y="2516743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83078" y="2516743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03029" y="2516743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100% Local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05778" y="2741295"/>
            <a:ext cx="13679805" cy="2793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39366" y="2796064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Code Visualization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063127" y="2796064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483078" y="2796064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903029" y="2796064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Interactive Graph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05778" y="3020616"/>
            <a:ext cx="13679805" cy="2793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39366" y="3075384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Execution Animation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063127" y="3075384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83078" y="3075384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3029" y="3075384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Step-by-Step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05778" y="3299936"/>
            <a:ext cx="13679805" cy="2793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39366" y="3354705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Data Privacy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063127" y="3354705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Cloud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83078" y="3354705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Cloud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3029" y="3354705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Zero data leaves machine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505778" y="3579257"/>
            <a:ext cx="13679805" cy="2793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39366" y="3634026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Neuro-Symbolic AI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063127" y="3634026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83078" y="3634026"/>
            <a:ext cx="314515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903029" y="3634026"/>
            <a:ext cx="3148965" cy="169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AST + LLM Hybrid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36" y="4424010"/>
            <a:ext cx="30480" cy="6259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243245" y="4439250"/>
            <a:ext cx="223504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Neuro-Symbolic Innovation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243244" y="4676248"/>
            <a:ext cx="6634282" cy="339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Combine deterministic AST parsing with probabilistic LLMs to reduce hallucinations and increase accuracy.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960632" y="4424010"/>
            <a:ext cx="30480" cy="6259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8" name="Text 36"/>
          <p:cNvSpPr/>
          <p:nvPr/>
        </p:nvSpPr>
        <p:spPr>
          <a:xfrm>
            <a:off x="7139940" y="4439250"/>
            <a:ext cx="185916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Truly Offline by Design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139940" y="4647967"/>
            <a:ext cx="6634282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Privacy and security aren't features — they're fundamental to our architecture. </a:t>
            </a:r>
          </a:p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No cloud dependencies.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3936" y="5176842"/>
            <a:ext cx="30480" cy="6259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1" name="Text 39"/>
          <p:cNvSpPr/>
          <p:nvPr/>
        </p:nvSpPr>
        <p:spPr>
          <a:xfrm>
            <a:off x="243245" y="5192082"/>
            <a:ext cx="1782842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Visual Execution Flow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243245" y="5447947"/>
            <a:ext cx="5888536" cy="47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Go beyond text explanations with animated code execution visualization showing exactly how systems work.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960632" y="5176842"/>
            <a:ext cx="30480" cy="6259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4" name="Text 42"/>
          <p:cNvSpPr/>
          <p:nvPr/>
        </p:nvSpPr>
        <p:spPr>
          <a:xfrm>
            <a:off x="7139940" y="5192082"/>
            <a:ext cx="217372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Language-Agnostic Future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139940" y="5447947"/>
            <a:ext cx="6634282" cy="4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Python-first, but architecture adapts to JavaScript, Java, C++, Go, and more. </a:t>
            </a:r>
          </a:p>
          <a:p>
            <a:pPr marL="0" indent="0" algn="l">
              <a:buNone/>
            </a:pPr>
            <a:r>
              <a:rPr lang="en-US" sz="150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Universal legacy platform.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8693" y="6171604"/>
            <a:ext cx="439379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Novelty:</a:t>
            </a:r>
            <a:r>
              <a:rPr lang="en-US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 Visual Graph Theory + GenAI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94416" y="6484348"/>
            <a:ext cx="14342501" cy="73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This hybrid approach allows us to show code execution visually within a unified interface where developers simultaneously explore architecture graphs, engage the AI assistant, and watch animated execution traces — all on their local machine.</a:t>
            </a:r>
            <a:endParaRPr lang="en-US" dirty="0">
              <a:latin typeface="Product Sans Medium" panose="020B0503030502040203" pitchFamily="34" charset="0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75276" y="7159042"/>
            <a:ext cx="13695045" cy="419457"/>
          </a:xfrm>
          <a:prstGeom prst="roundRect">
            <a:avLst>
              <a:gd name="adj" fmla="val 13382"/>
            </a:avLst>
          </a:prstGeom>
          <a:solidFill>
            <a:srgbClr val="C7C9EA"/>
          </a:solidFill>
          <a:ln/>
        </p:spPr>
      </p:sp>
      <p:pic>
        <p:nvPicPr>
          <p:cNvPr id="4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3" y="7169883"/>
            <a:ext cx="373386" cy="298601"/>
          </a:xfrm>
          <a:prstGeom prst="rect">
            <a:avLst/>
          </a:prstGeom>
        </p:spPr>
      </p:pic>
      <p:sp>
        <p:nvSpPr>
          <p:cNvPr id="50" name="Text 47"/>
          <p:cNvSpPr/>
          <p:nvPr/>
        </p:nvSpPr>
        <p:spPr>
          <a:xfrm>
            <a:off x="609496" y="7286439"/>
            <a:ext cx="13127236" cy="27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50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GitHub: github.com/Sansyuh06/Chillax.AI-AI-Based-IDE | Team: </a:t>
            </a:r>
            <a:r>
              <a:rPr lang="en-IN" b="1" dirty="0">
                <a:latin typeface="Product Sans Medium" panose="020B0503030502040203" pitchFamily="34" charset="0"/>
              </a:rPr>
              <a:t>"</a:t>
            </a:r>
            <a:r>
              <a:rPr lang="en-IN" b="1" dirty="0" err="1">
                <a:latin typeface="Product Sans Medium" panose="020B0503030502040203" pitchFamily="34" charset="0"/>
              </a:rPr>
              <a:t>Pro"crastinators</a:t>
            </a:r>
            <a:endParaRPr lang="en-US" sz="1500" dirty="0">
              <a:latin typeface="Product Sans Medium" panose="020B0503030502040203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EC0F388-BA23-9723-2079-CADE5EAE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755" y="7576666"/>
            <a:ext cx="3543795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0A9206-A0F6-34E5-7C4F-8A91666D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377" y="2342840"/>
            <a:ext cx="2621011" cy="3832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A3D11C-2C13-AF6A-47CF-219A662E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18"/>
          <a:stretch>
            <a:fillRect/>
          </a:stretch>
        </p:blipFill>
        <p:spPr>
          <a:xfrm>
            <a:off x="9429150" y="2176823"/>
            <a:ext cx="3332694" cy="4153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7EF7F4-2151-E5EF-D8E5-BDE5A2009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605" y="7554109"/>
            <a:ext cx="3543795" cy="61921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5237" y="850904"/>
            <a:ext cx="9837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Take the Stress Out of Legacy Code</a:t>
            </a:r>
            <a:endParaRPr lang="en-US" sz="5000" dirty="0">
              <a:latin typeface="Product Sans Medium" panose="020B050303050204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3322" y="213586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950BC"/>
                </a:solidFill>
                <a:latin typeface="Product Sans Medium" panose="020B0503030502040203" pitchFamily="34" charset="0"/>
                <a:ea typeface="Inter Bold" pitchFamily="34" charset="-122"/>
                <a:cs typeface="Inter Bold" pitchFamily="34" charset="-120"/>
              </a:rPr>
              <a:t>Chillax.AI</a:t>
            </a:r>
            <a:endParaRPr lang="en-US" sz="8900" dirty="0">
              <a:latin typeface="Product Sans Medium" panose="020B050303050204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8692" y="3472099"/>
            <a:ext cx="4429963" cy="664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Built for the ET Gen AI Hackathon 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Open Innovation Category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  <p:pic>
        <p:nvPicPr>
          <p:cNvPr id="5" name="Image 0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92" y="4137086"/>
            <a:ext cx="2678984" cy="77770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23876" y="707220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94" y="7212063"/>
            <a:ext cx="633098" cy="5065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0992" y="735569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Team: </a:t>
            </a:r>
            <a:r>
              <a:rPr lang="en-IN" b="1" dirty="0">
                <a:latin typeface="Product Sans Medium" panose="020B0503030502040203" pitchFamily="34" charset="0"/>
              </a:rPr>
              <a:t>"</a:t>
            </a:r>
            <a:r>
              <a:rPr lang="en-IN" b="1" dirty="0" err="1">
                <a:latin typeface="Product Sans Medium" panose="020B0503030502040203" pitchFamily="34" charset="0"/>
              </a:rPr>
              <a:t>Pro"crastinators</a:t>
            </a:r>
            <a:r>
              <a:rPr lang="en-IN" b="1" dirty="0">
                <a:latin typeface="Product Sans Medium" panose="020B0503030502040203" pitchFamily="34" charset="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| Contact: santhnu006@outlook.com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27894" y="6669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Built with </a:t>
            </a:r>
            <a:r>
              <a:rPr lang="en-US" sz="175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❤️</a:t>
            </a:r>
            <a:r>
              <a:rPr lang="en-US" sz="1750" dirty="0">
                <a:solidFill>
                  <a:srgbClr val="272525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 for ET Gen AI Hackathon </a:t>
            </a:r>
            <a:r>
              <a:rPr lang="en-US" sz="1750" dirty="0">
                <a:solidFill>
                  <a:srgbClr val="000000"/>
                </a:solidFill>
                <a:latin typeface="Product Sans Medium" panose="020B0503030502040203" pitchFamily="34" charset="0"/>
                <a:ea typeface="Inter" pitchFamily="34" charset="-122"/>
                <a:cs typeface="Inter" pitchFamily="34" charset="-120"/>
              </a:rPr>
              <a:t>🚀</a:t>
            </a:r>
            <a:endParaRPr lang="en-US" sz="1750" dirty="0">
              <a:latin typeface="Product Sans Medium" panose="020B050303050204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6424D-70E7-6540-2E66-05C4A30DFB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219" r="1"/>
          <a:stretch>
            <a:fillRect/>
          </a:stretch>
        </p:blipFill>
        <p:spPr>
          <a:xfrm>
            <a:off x="5416523" y="1979596"/>
            <a:ext cx="5629522" cy="45482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974</Words>
  <Application>Microsoft Office PowerPoint</Application>
  <PresentationFormat>Custom</PresentationFormat>
  <Paragraphs>132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Product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Akash Santhnu Sundar</cp:lastModifiedBy>
  <cp:revision>20</cp:revision>
  <dcterms:created xsi:type="dcterms:W3CDTF">2026-02-15T16:52:39Z</dcterms:created>
  <dcterms:modified xsi:type="dcterms:W3CDTF">2026-02-15T17:26:27Z</dcterms:modified>
</cp:coreProperties>
</file>